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sldIdLst>
    <p:sldId id="256" r:id="rId2"/>
    <p:sldId id="257" r:id="rId3"/>
    <p:sldId id="259" r:id="rId4"/>
    <p:sldId id="260" r:id="rId5"/>
    <p:sldId id="261" r:id="rId6"/>
    <p:sldId id="262" r:id="rId7"/>
    <p:sldId id="263" r:id="rId8"/>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9" d="100"/>
          <a:sy n="69" d="100"/>
        </p:scale>
        <p:origin x="141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143000" y="1122363"/>
            <a:ext cx="6858000" cy="2387600"/>
          </a:xfrm>
        </p:spPr>
        <p:txBody>
          <a:bodyPr anchor="b"/>
          <a:lstStyle>
            <a:lvl1pPr algn="ctr">
              <a:defRPr sz="4500"/>
            </a:lvl1pPr>
          </a:lstStyle>
          <a:p>
            <a:r>
              <a:rPr lang="ru-RU" smtClean="0"/>
              <a:t>Образец заголовка</a:t>
            </a:r>
            <a:endParaRPr lang="ru-RU"/>
          </a:p>
        </p:txBody>
      </p:sp>
      <p:sp>
        <p:nvSpPr>
          <p:cNvPr id="3" name="Подзаголовок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8582AD1A-947C-41A4-AFB1-ADB7ED7C28C4}" type="datetimeFigureOut">
              <a:rPr lang="ru-RU" smtClean="0"/>
              <a:t>09.09.2020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A7A9D0C-E690-4C6D-B4E9-25F5D9C4DDE0}" type="slidenum">
              <a:rPr lang="ru-RU" smtClean="0"/>
              <a:t>‹#›</a:t>
            </a:fld>
            <a:endParaRPr lang="ru-RU"/>
          </a:p>
        </p:txBody>
      </p:sp>
    </p:spTree>
    <p:extLst>
      <p:ext uri="{BB962C8B-B14F-4D97-AF65-F5344CB8AC3E}">
        <p14:creationId xmlns:p14="http://schemas.microsoft.com/office/powerpoint/2010/main" val="28716439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8582AD1A-947C-41A4-AFB1-ADB7ED7C28C4}" type="datetimeFigureOut">
              <a:rPr lang="ru-RU" smtClean="0"/>
              <a:t>09.09.2020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A7A9D0C-E690-4C6D-B4E9-25F5D9C4DDE0}" type="slidenum">
              <a:rPr lang="ru-RU" smtClean="0"/>
              <a:t>‹#›</a:t>
            </a:fld>
            <a:endParaRPr lang="ru-RU"/>
          </a:p>
        </p:txBody>
      </p:sp>
    </p:spTree>
    <p:extLst>
      <p:ext uri="{BB962C8B-B14F-4D97-AF65-F5344CB8AC3E}">
        <p14:creationId xmlns:p14="http://schemas.microsoft.com/office/powerpoint/2010/main" val="296008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3888" y="1709739"/>
            <a:ext cx="7886700" cy="2852737"/>
          </a:xfrm>
        </p:spPr>
        <p:txBody>
          <a:bodyPr anchor="b"/>
          <a:lstStyle>
            <a:lvl1pPr>
              <a:defRPr sz="4500"/>
            </a:lvl1pPr>
          </a:lstStyle>
          <a:p>
            <a:r>
              <a:rPr lang="ru-RU" smtClean="0"/>
              <a:t>Образец заголовка</a:t>
            </a:r>
            <a:endParaRPr lang="ru-RU"/>
          </a:p>
        </p:txBody>
      </p:sp>
      <p:sp>
        <p:nvSpPr>
          <p:cNvPr id="3" name="Текст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8582AD1A-947C-41A4-AFB1-ADB7ED7C28C4}" type="datetimeFigureOut">
              <a:rPr lang="ru-RU" smtClean="0"/>
              <a:t>09.09.2020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A7A9D0C-E690-4C6D-B4E9-25F5D9C4DDE0}" type="slidenum">
              <a:rPr lang="ru-RU" smtClean="0"/>
              <a:t>‹#›</a:t>
            </a:fld>
            <a:endParaRPr lang="ru-RU"/>
          </a:p>
        </p:txBody>
      </p:sp>
    </p:spTree>
    <p:extLst>
      <p:ext uri="{BB962C8B-B14F-4D97-AF65-F5344CB8AC3E}">
        <p14:creationId xmlns:p14="http://schemas.microsoft.com/office/powerpoint/2010/main" val="24800904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628650" y="1825625"/>
            <a:ext cx="38862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29150" y="1825625"/>
            <a:ext cx="38862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8582AD1A-947C-41A4-AFB1-ADB7ED7C28C4}" type="datetimeFigureOut">
              <a:rPr lang="ru-RU" smtClean="0"/>
              <a:t>09.09.2020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DA7A9D0C-E690-4C6D-B4E9-25F5D9C4DDE0}" type="slidenum">
              <a:rPr lang="ru-RU" smtClean="0"/>
              <a:t>‹#›</a:t>
            </a:fld>
            <a:endParaRPr lang="ru-RU"/>
          </a:p>
        </p:txBody>
      </p:sp>
    </p:spTree>
    <p:extLst>
      <p:ext uri="{BB962C8B-B14F-4D97-AF65-F5344CB8AC3E}">
        <p14:creationId xmlns:p14="http://schemas.microsoft.com/office/powerpoint/2010/main" val="31122485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9841" y="365126"/>
            <a:ext cx="78867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ru-RU" smtClean="0"/>
              <a:t>Образец текста</a:t>
            </a:r>
          </a:p>
        </p:txBody>
      </p:sp>
      <p:sp>
        <p:nvSpPr>
          <p:cNvPr id="4" name="Объект 3"/>
          <p:cNvSpPr>
            <a:spLocks noGrp="1"/>
          </p:cNvSpPr>
          <p:nvPr>
            <p:ph sz="half" idx="2"/>
          </p:nvPr>
        </p:nvSpPr>
        <p:spPr>
          <a:xfrm>
            <a:off x="629842" y="2505075"/>
            <a:ext cx="3868340"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ru-RU" smtClean="0"/>
              <a:t>Образец текста</a:t>
            </a:r>
          </a:p>
        </p:txBody>
      </p:sp>
      <p:sp>
        <p:nvSpPr>
          <p:cNvPr id="6" name="Объект 5"/>
          <p:cNvSpPr>
            <a:spLocks noGrp="1"/>
          </p:cNvSpPr>
          <p:nvPr>
            <p:ph sz="quarter" idx="4"/>
          </p:nvPr>
        </p:nvSpPr>
        <p:spPr>
          <a:xfrm>
            <a:off x="4629150" y="2505075"/>
            <a:ext cx="3887391"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8582AD1A-947C-41A4-AFB1-ADB7ED7C28C4}" type="datetimeFigureOut">
              <a:rPr lang="ru-RU" smtClean="0"/>
              <a:t>09.09.2020</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DA7A9D0C-E690-4C6D-B4E9-25F5D9C4DDE0}" type="slidenum">
              <a:rPr lang="ru-RU" smtClean="0"/>
              <a:t>‹#›</a:t>
            </a:fld>
            <a:endParaRPr lang="ru-RU"/>
          </a:p>
        </p:txBody>
      </p:sp>
    </p:spTree>
    <p:extLst>
      <p:ext uri="{BB962C8B-B14F-4D97-AF65-F5344CB8AC3E}">
        <p14:creationId xmlns:p14="http://schemas.microsoft.com/office/powerpoint/2010/main" val="32647088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8582AD1A-947C-41A4-AFB1-ADB7ED7C28C4}" type="datetimeFigureOut">
              <a:rPr lang="ru-RU" smtClean="0"/>
              <a:t>09.09.2020</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DA7A9D0C-E690-4C6D-B4E9-25F5D9C4DDE0}" type="slidenum">
              <a:rPr lang="ru-RU" smtClean="0"/>
              <a:t>‹#›</a:t>
            </a:fld>
            <a:endParaRPr lang="ru-RU"/>
          </a:p>
        </p:txBody>
      </p:sp>
    </p:spTree>
    <p:extLst>
      <p:ext uri="{BB962C8B-B14F-4D97-AF65-F5344CB8AC3E}">
        <p14:creationId xmlns:p14="http://schemas.microsoft.com/office/powerpoint/2010/main" val="15597598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8582AD1A-947C-41A4-AFB1-ADB7ED7C28C4}" type="datetimeFigureOut">
              <a:rPr lang="ru-RU" smtClean="0"/>
              <a:t>09.09.2020</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DA7A9D0C-E690-4C6D-B4E9-25F5D9C4DDE0}" type="slidenum">
              <a:rPr lang="ru-RU" smtClean="0"/>
              <a:t>‹#›</a:t>
            </a:fld>
            <a:endParaRPr lang="ru-RU"/>
          </a:p>
        </p:txBody>
      </p:sp>
    </p:spTree>
    <p:extLst>
      <p:ext uri="{BB962C8B-B14F-4D97-AF65-F5344CB8AC3E}">
        <p14:creationId xmlns:p14="http://schemas.microsoft.com/office/powerpoint/2010/main" val="34029332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9841" y="457200"/>
            <a:ext cx="2949178" cy="1600200"/>
          </a:xfrm>
        </p:spPr>
        <p:txBody>
          <a:bodyPr anchor="b"/>
          <a:lstStyle>
            <a:lvl1pPr>
              <a:defRPr sz="2400"/>
            </a:lvl1pPr>
          </a:lstStyle>
          <a:p>
            <a:r>
              <a:rPr lang="ru-RU" smtClean="0"/>
              <a:t>Образец заголовка</a:t>
            </a:r>
            <a:endParaRPr lang="ru-RU"/>
          </a:p>
        </p:txBody>
      </p:sp>
      <p:sp>
        <p:nvSpPr>
          <p:cNvPr id="3" name="Объект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ru-RU" smtClean="0"/>
              <a:t>Образец текста</a:t>
            </a:r>
          </a:p>
        </p:txBody>
      </p:sp>
      <p:sp>
        <p:nvSpPr>
          <p:cNvPr id="5" name="Дата 4"/>
          <p:cNvSpPr>
            <a:spLocks noGrp="1"/>
          </p:cNvSpPr>
          <p:nvPr>
            <p:ph type="dt" sz="half" idx="10"/>
          </p:nvPr>
        </p:nvSpPr>
        <p:spPr/>
        <p:txBody>
          <a:bodyPr/>
          <a:lstStyle/>
          <a:p>
            <a:fld id="{8582AD1A-947C-41A4-AFB1-ADB7ED7C28C4}" type="datetimeFigureOut">
              <a:rPr lang="ru-RU" smtClean="0"/>
              <a:t>09.09.2020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DA7A9D0C-E690-4C6D-B4E9-25F5D9C4DDE0}" type="slidenum">
              <a:rPr lang="ru-RU" smtClean="0"/>
              <a:t>‹#›</a:t>
            </a:fld>
            <a:endParaRPr lang="ru-RU"/>
          </a:p>
        </p:txBody>
      </p:sp>
    </p:spTree>
    <p:extLst>
      <p:ext uri="{BB962C8B-B14F-4D97-AF65-F5344CB8AC3E}">
        <p14:creationId xmlns:p14="http://schemas.microsoft.com/office/powerpoint/2010/main" val="9457664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9841" y="457200"/>
            <a:ext cx="2949178" cy="1600200"/>
          </a:xfrm>
        </p:spPr>
        <p:txBody>
          <a:bodyPr anchor="b"/>
          <a:lstStyle>
            <a:lvl1pPr>
              <a:defRPr sz="2400"/>
            </a:lvl1pPr>
          </a:lstStyle>
          <a:p>
            <a:r>
              <a:rPr lang="ru-RU" smtClean="0"/>
              <a:t>Образец заголовка</a:t>
            </a:r>
            <a:endParaRPr lang="ru-RU"/>
          </a:p>
        </p:txBody>
      </p:sp>
      <p:sp>
        <p:nvSpPr>
          <p:cNvPr id="3" name="Рисунок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ru-RU"/>
          </a:p>
        </p:txBody>
      </p:sp>
      <p:sp>
        <p:nvSpPr>
          <p:cNvPr id="4" name="Текст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ru-RU" smtClean="0"/>
              <a:t>Образец текста</a:t>
            </a:r>
          </a:p>
        </p:txBody>
      </p:sp>
      <p:sp>
        <p:nvSpPr>
          <p:cNvPr id="5" name="Дата 4"/>
          <p:cNvSpPr>
            <a:spLocks noGrp="1"/>
          </p:cNvSpPr>
          <p:nvPr>
            <p:ph type="dt" sz="half" idx="10"/>
          </p:nvPr>
        </p:nvSpPr>
        <p:spPr/>
        <p:txBody>
          <a:bodyPr/>
          <a:lstStyle/>
          <a:p>
            <a:fld id="{8582AD1A-947C-41A4-AFB1-ADB7ED7C28C4}" type="datetimeFigureOut">
              <a:rPr lang="ru-RU" smtClean="0"/>
              <a:t>09.09.2020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DA7A9D0C-E690-4C6D-B4E9-25F5D9C4DDE0}" type="slidenum">
              <a:rPr lang="ru-RU" smtClean="0"/>
              <a:t>‹#›</a:t>
            </a:fld>
            <a:endParaRPr lang="ru-RU"/>
          </a:p>
        </p:txBody>
      </p:sp>
    </p:spTree>
    <p:extLst>
      <p:ext uri="{BB962C8B-B14F-4D97-AF65-F5344CB8AC3E}">
        <p14:creationId xmlns:p14="http://schemas.microsoft.com/office/powerpoint/2010/main" val="8082762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8582AD1A-947C-41A4-AFB1-ADB7ED7C28C4}" type="datetimeFigureOut">
              <a:rPr lang="ru-RU" smtClean="0"/>
              <a:t>09.09.2020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A7A9D0C-E690-4C6D-B4E9-25F5D9C4DDE0}" type="slidenum">
              <a:rPr lang="ru-RU" smtClean="0"/>
              <a:t>‹#›</a:t>
            </a:fld>
            <a:endParaRPr lang="ru-RU"/>
          </a:p>
        </p:txBody>
      </p:sp>
    </p:spTree>
    <p:extLst>
      <p:ext uri="{BB962C8B-B14F-4D97-AF65-F5344CB8AC3E}">
        <p14:creationId xmlns:p14="http://schemas.microsoft.com/office/powerpoint/2010/main" val="8616446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543675" y="365125"/>
            <a:ext cx="1971675"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628650" y="365125"/>
            <a:ext cx="5800725"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8582AD1A-947C-41A4-AFB1-ADB7ED7C28C4}" type="datetimeFigureOut">
              <a:rPr lang="ru-RU" smtClean="0"/>
              <a:t>09.09.2020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A7A9D0C-E690-4C6D-B4E9-25F5D9C4DDE0}" type="slidenum">
              <a:rPr lang="ru-RU" smtClean="0"/>
              <a:t>‹#›</a:t>
            </a:fld>
            <a:endParaRPr lang="ru-RU"/>
          </a:p>
        </p:txBody>
      </p:sp>
    </p:spTree>
    <p:extLst>
      <p:ext uri="{BB962C8B-B14F-4D97-AF65-F5344CB8AC3E}">
        <p14:creationId xmlns:p14="http://schemas.microsoft.com/office/powerpoint/2010/main" val="3589686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8582AD1A-947C-41A4-AFB1-ADB7ED7C28C4}" type="datetimeFigureOut">
              <a:rPr lang="ru-RU" smtClean="0"/>
              <a:t>09.09.2020</a:t>
            </a:fld>
            <a:endParaRPr lang="ru-RU"/>
          </a:p>
        </p:txBody>
      </p:sp>
      <p:sp>
        <p:nvSpPr>
          <p:cNvPr id="5" name="Нижний колонтитул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DA7A9D0C-E690-4C6D-B4E9-25F5D9C4DDE0}" type="slidenum">
              <a:rPr lang="ru-RU" smtClean="0"/>
              <a:t>‹#›</a:t>
            </a:fld>
            <a:endParaRPr lang="ru-RU"/>
          </a:p>
        </p:txBody>
      </p:sp>
    </p:spTree>
    <p:extLst>
      <p:ext uri="{BB962C8B-B14F-4D97-AF65-F5344CB8AC3E}">
        <p14:creationId xmlns:p14="http://schemas.microsoft.com/office/powerpoint/2010/main" val="1304995435"/>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ru-RU"/>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143000" y="193963"/>
            <a:ext cx="6858000" cy="1431781"/>
          </a:xfrm>
        </p:spPr>
        <p:txBody>
          <a:bodyPr>
            <a:normAutofit/>
          </a:bodyPr>
          <a:lstStyle/>
          <a:p>
            <a:r>
              <a:rPr lang="kk-KZ" sz="2800" b="1" dirty="0">
                <a:latin typeface="Times New Roman" panose="02020603050405020304" pitchFamily="18" charset="0"/>
                <a:cs typeface="Times New Roman" panose="02020603050405020304" pitchFamily="18" charset="0"/>
              </a:rPr>
              <a:t>ТОПЫРАҚ ҮЙІНДІСІНІҢ</a:t>
            </a:r>
            <a:r>
              <a:rPr lang="ru-RU" sz="2800" b="1" dirty="0">
                <a:latin typeface="Times New Roman" panose="02020603050405020304" pitchFamily="18" charset="0"/>
                <a:cs typeface="Times New Roman" panose="02020603050405020304" pitchFamily="18" charset="0"/>
              </a:rPr>
              <a:t> СУ-ЖЫЛУ </a:t>
            </a:r>
            <a:r>
              <a:rPr lang="kk-KZ" sz="2800" b="1" dirty="0">
                <a:latin typeface="Times New Roman" panose="02020603050405020304" pitchFamily="18" charset="0"/>
                <a:cs typeface="Times New Roman" panose="02020603050405020304" pitchFamily="18" charset="0"/>
              </a:rPr>
              <a:t>ТӘРТІБІН</a:t>
            </a:r>
            <a:r>
              <a:rPr lang="ru-RU" sz="2800" b="1" dirty="0">
                <a:latin typeface="Times New Roman" panose="02020603050405020304" pitchFamily="18" charset="0"/>
                <a:cs typeface="Times New Roman" panose="02020603050405020304" pitchFamily="18" charset="0"/>
              </a:rPr>
              <a:t> РЕТТЕУ ҮШІН ИНЖЕНЕРЛІК ҚҰРЫЛЫ</a:t>
            </a:r>
            <a:r>
              <a:rPr lang="kk-KZ" sz="2800" b="1" dirty="0">
                <a:latin typeface="Times New Roman" panose="02020603050405020304" pitchFamily="18" charset="0"/>
                <a:cs typeface="Times New Roman" panose="02020603050405020304" pitchFamily="18" charset="0"/>
              </a:rPr>
              <a:t>МД</a:t>
            </a:r>
            <a:r>
              <a:rPr lang="ru-RU" sz="2800" b="1" dirty="0">
                <a:latin typeface="Times New Roman" panose="02020603050405020304" pitchFamily="18" charset="0"/>
                <a:cs typeface="Times New Roman" panose="02020603050405020304" pitchFamily="18" charset="0"/>
              </a:rPr>
              <a:t>АР САЛУ</a:t>
            </a:r>
          </a:p>
        </p:txBody>
      </p:sp>
      <p:sp>
        <p:nvSpPr>
          <p:cNvPr id="3" name="Подзаголовок 2"/>
          <p:cNvSpPr>
            <a:spLocks noGrp="1"/>
          </p:cNvSpPr>
          <p:nvPr>
            <p:ph type="subTitle" idx="1"/>
          </p:nvPr>
        </p:nvSpPr>
        <p:spPr>
          <a:xfrm>
            <a:off x="526473" y="1745672"/>
            <a:ext cx="8007927" cy="3879273"/>
          </a:xfrm>
        </p:spPr>
        <p:txBody>
          <a:bodyPr>
            <a:noAutofit/>
          </a:bodyPr>
          <a:lstStyle/>
          <a:p>
            <a:pPr algn="just"/>
            <a:r>
              <a:rPr lang="ru-RU" sz="2000" b="1" u="sng" cap="all" dirty="0">
                <a:latin typeface="Times New Roman" panose="02020603050405020304" pitchFamily="18" charset="0"/>
                <a:cs typeface="Times New Roman" panose="02020603050405020304" pitchFamily="18" charset="0"/>
              </a:rPr>
              <a:t>ТЕРМИНДЕР МЕН АНЫҚТАМАЛАР</a:t>
            </a:r>
            <a:endParaRPr lang="ru-RU" sz="2000" dirty="0">
              <a:latin typeface="Times New Roman" panose="02020603050405020304" pitchFamily="18" charset="0"/>
              <a:cs typeface="Times New Roman" panose="02020603050405020304" pitchFamily="18" charset="0"/>
            </a:endParaRPr>
          </a:p>
          <a:p>
            <a:pPr algn="just"/>
            <a:r>
              <a:rPr lang="ru-RU" sz="2000" b="1" dirty="0" smtClean="0">
                <a:latin typeface="Times New Roman" panose="02020603050405020304" pitchFamily="18" charset="0"/>
                <a:cs typeface="Times New Roman" panose="02020603050405020304" pitchFamily="18" charset="0"/>
              </a:rPr>
              <a:t>су-</a:t>
            </a:r>
            <a:r>
              <a:rPr lang="ru-RU" sz="2000" b="1" dirty="0" err="1" smtClean="0">
                <a:latin typeface="Times New Roman" panose="02020603050405020304" pitchFamily="18" charset="0"/>
                <a:cs typeface="Times New Roman" panose="02020603050405020304" pitchFamily="18" charset="0"/>
              </a:rPr>
              <a:t>жылу</a:t>
            </a:r>
            <a:r>
              <a:rPr lang="ru-RU" sz="2000" b="1" dirty="0" smtClean="0">
                <a:latin typeface="Times New Roman" panose="02020603050405020304" pitchFamily="18" charset="0"/>
                <a:cs typeface="Times New Roman" panose="02020603050405020304" pitchFamily="18" charset="0"/>
              </a:rPr>
              <a:t> </a:t>
            </a:r>
            <a:r>
              <a:rPr lang="kk-KZ" sz="2000" b="1" dirty="0">
                <a:latin typeface="Times New Roman" panose="02020603050405020304" pitchFamily="18" charset="0"/>
                <a:cs typeface="Times New Roman" panose="02020603050405020304" pitchFamily="18" charset="0"/>
              </a:rPr>
              <a:t>тәртібі</a:t>
            </a:r>
            <a:r>
              <a:rPr lang="ru-RU" sz="2000" b="1" dirty="0">
                <a:latin typeface="Times New Roman" panose="02020603050405020304" pitchFamily="18" charset="0"/>
                <a:cs typeface="Times New Roman" panose="02020603050405020304" pitchFamily="18" charset="0"/>
              </a:rPr>
              <a:t>: </a:t>
            </a:r>
            <a:r>
              <a:rPr lang="kk-KZ" sz="2000" dirty="0">
                <a:latin typeface="Times New Roman" panose="02020603050405020304" pitchFamily="18" charset="0"/>
                <a:cs typeface="Times New Roman" panose="02020603050405020304" pitchFamily="18" charset="0"/>
              </a:rPr>
              <a:t>топырақ үйіндісі</a:t>
            </a:r>
            <a:r>
              <a:rPr lang="ru-RU" sz="2000" dirty="0">
                <a:latin typeface="Times New Roman" panose="02020603050405020304" pitchFamily="18" charset="0"/>
                <a:cs typeface="Times New Roman" panose="02020603050405020304" pitchFamily="18" charset="0"/>
              </a:rPr>
              <a:t> мен </a:t>
            </a:r>
            <a:r>
              <a:rPr lang="kk-KZ" sz="2000" dirty="0">
                <a:latin typeface="Times New Roman" panose="02020603050405020304" pitchFamily="18" charset="0"/>
                <a:cs typeface="Times New Roman" panose="02020603050405020304" pitchFamily="18" charset="0"/>
              </a:rPr>
              <a:t>жол жамылғысы қабаттарында</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ылғалдылық</a:t>
            </a:r>
            <a:r>
              <a:rPr lang="ru-RU" sz="2000" dirty="0">
                <a:latin typeface="Times New Roman" panose="02020603050405020304" pitchFamily="18" charset="0"/>
                <a:cs typeface="Times New Roman" panose="02020603050405020304" pitchFamily="18" charset="0"/>
              </a:rPr>
              <a:t> пен </a:t>
            </a:r>
            <a:r>
              <a:rPr lang="ru-RU" sz="2000" dirty="0" err="1">
                <a:latin typeface="Times New Roman" panose="02020603050405020304" pitchFamily="18" charset="0"/>
                <a:cs typeface="Times New Roman" panose="02020603050405020304" pitchFamily="18" charset="0"/>
              </a:rPr>
              <a:t>температураның</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маусымдық</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өзгеруі</a:t>
            </a:r>
            <a:r>
              <a:rPr lang="ru-RU" sz="2000" dirty="0">
                <a:latin typeface="Times New Roman" panose="02020603050405020304" pitchFamily="18" charset="0"/>
                <a:cs typeface="Times New Roman" panose="02020603050405020304" pitchFamily="18" charset="0"/>
              </a:rPr>
              <a:t>.</a:t>
            </a:r>
          </a:p>
          <a:p>
            <a:pPr algn="just"/>
            <a:r>
              <a:rPr lang="kk-KZ" sz="2000" b="1" dirty="0">
                <a:latin typeface="Times New Roman" panose="02020603050405020304" pitchFamily="18" charset="0"/>
                <a:cs typeface="Times New Roman" panose="02020603050405020304" pitchFamily="18" charset="0"/>
              </a:rPr>
              <a:t>сүзгіш қабат (</a:t>
            </a:r>
            <a:r>
              <a:rPr lang="ru-RU" sz="2000" b="1" dirty="0">
                <a:latin typeface="Times New Roman" panose="02020603050405020304" pitchFamily="18" charset="0"/>
                <a:cs typeface="Times New Roman" panose="02020603050405020304" pitchFamily="18" charset="0"/>
              </a:rPr>
              <a:t>дренирующий слой</a:t>
            </a:r>
            <a:r>
              <a:rPr lang="kk-KZ" sz="2000" b="1" dirty="0">
                <a:latin typeface="Times New Roman" panose="02020603050405020304" pitchFamily="18" charset="0"/>
                <a:cs typeface="Times New Roman" panose="02020603050405020304" pitchFamily="18" charset="0"/>
              </a:rPr>
              <a:t>)</a:t>
            </a:r>
            <a:r>
              <a:rPr lang="ru-RU" sz="2000" b="1"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артық</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ылғалдану</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кезеңінде</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топырақ</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үйіндісінің</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жоғарғы</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қабатын</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құрғатуды</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қамтамасыз</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ететін</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жол</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жамылғысының</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құрылымдық</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қабаты</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бұл</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жол</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жамылғысының</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беріктігі</a:t>
            </a:r>
            <a:r>
              <a:rPr lang="ru-RU" sz="2000" dirty="0">
                <a:latin typeface="Times New Roman" panose="02020603050405020304" pitchFamily="18" charset="0"/>
                <a:cs typeface="Times New Roman" panose="02020603050405020304" pitchFamily="18" charset="0"/>
              </a:rPr>
              <a:t> мен </a:t>
            </a:r>
            <a:r>
              <a:rPr lang="ru-RU" sz="2000" dirty="0" err="1">
                <a:latin typeface="Times New Roman" panose="02020603050405020304" pitchFamily="18" charset="0"/>
                <a:cs typeface="Times New Roman" panose="02020603050405020304" pitchFamily="18" charset="0"/>
              </a:rPr>
              <a:t>сенімділігін</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арттыруға</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ықпал</a:t>
            </a:r>
            <a:r>
              <a:rPr lang="ru-RU" sz="2000" dirty="0">
                <a:latin typeface="Times New Roman" panose="02020603050405020304" pitchFamily="18" charset="0"/>
                <a:cs typeface="Times New Roman" panose="02020603050405020304" pitchFamily="18" charset="0"/>
              </a:rPr>
              <a:t> етеді. Дренаж </a:t>
            </a:r>
            <a:r>
              <a:rPr lang="ru-RU" sz="2000" dirty="0" err="1">
                <a:latin typeface="Times New Roman" panose="02020603050405020304" pitchFamily="18" charset="0"/>
                <a:cs typeface="Times New Roman" panose="02020603050405020304" pitchFamily="18" charset="0"/>
              </a:rPr>
              <a:t>қабатының</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функцияларын</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төсеніш</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қабаты</a:t>
            </a:r>
            <a:r>
              <a:rPr lang="ru-RU" sz="2000" dirty="0">
                <a:latin typeface="Times New Roman" panose="02020603050405020304" pitchFamily="18" charset="0"/>
                <a:cs typeface="Times New Roman" panose="02020603050405020304" pitchFamily="18" charset="0"/>
              </a:rPr>
              <a:t> да </a:t>
            </a:r>
            <a:r>
              <a:rPr lang="ru-RU" sz="2000" dirty="0" err="1">
                <a:latin typeface="Times New Roman" panose="02020603050405020304" pitchFamily="18" charset="0"/>
                <a:cs typeface="Times New Roman" panose="02020603050405020304" pitchFamily="18" charset="0"/>
              </a:rPr>
              <a:t>орындайды</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Сүзілу</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коэффициенті</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тәулігіне</a:t>
            </a:r>
            <a:r>
              <a:rPr lang="ru-RU" sz="2000" dirty="0">
                <a:latin typeface="Times New Roman" panose="02020603050405020304" pitchFamily="18" charset="0"/>
                <a:cs typeface="Times New Roman" panose="02020603050405020304" pitchFamily="18" charset="0"/>
              </a:rPr>
              <a:t> 1 м-</a:t>
            </a:r>
            <a:r>
              <a:rPr lang="ru-RU" sz="2000" dirty="0" err="1">
                <a:latin typeface="Times New Roman" panose="02020603050405020304" pitchFamily="18" charset="0"/>
                <a:cs typeface="Times New Roman" panose="02020603050405020304" pitchFamily="18" charset="0"/>
              </a:rPr>
              <a:t>ден</a:t>
            </a:r>
            <a:r>
              <a:rPr lang="ru-RU" sz="2000" dirty="0">
                <a:latin typeface="Times New Roman" panose="02020603050405020304" pitchFamily="18" charset="0"/>
                <a:cs typeface="Times New Roman" panose="02020603050405020304" pitchFamily="18" charset="0"/>
              </a:rPr>
              <a:t> кем </a:t>
            </a:r>
            <a:r>
              <a:rPr lang="ru-RU" sz="2000" dirty="0" err="1">
                <a:latin typeface="Times New Roman" panose="02020603050405020304" pitchFamily="18" charset="0"/>
                <a:cs typeface="Times New Roman" panose="02020603050405020304" pitchFamily="18" charset="0"/>
              </a:rPr>
              <a:t>емес</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сүзгіш</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материалдардан</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құрғату</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қабатын</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қалыптастырады</a:t>
            </a:r>
            <a:r>
              <a:rPr lang="ru-RU" sz="2000" dirty="0">
                <a:latin typeface="Times New Roman" panose="02020603050405020304" pitchFamily="18" charset="0"/>
                <a:cs typeface="Times New Roman" panose="02020603050405020304" pitchFamily="18" charset="0"/>
              </a:rPr>
              <a:t>.</a:t>
            </a:r>
          </a:p>
          <a:p>
            <a:pPr algn="just"/>
            <a:r>
              <a:rPr lang="ru-RU" sz="2000" b="1" dirty="0" err="1">
                <a:latin typeface="Times New Roman" panose="02020603050405020304" pitchFamily="18" charset="0"/>
                <a:cs typeface="Times New Roman" panose="02020603050405020304" pitchFamily="18" charset="0"/>
              </a:rPr>
              <a:t>капиллярлық</a:t>
            </a:r>
            <a:r>
              <a:rPr lang="ru-RU" sz="2000" b="1" dirty="0">
                <a:latin typeface="Times New Roman" panose="02020603050405020304" pitchFamily="18" charset="0"/>
                <a:cs typeface="Times New Roman" panose="02020603050405020304" pitchFamily="18" charset="0"/>
              </a:rPr>
              <a:t> </a:t>
            </a:r>
            <a:r>
              <a:rPr lang="ru-RU" sz="2000" b="1" dirty="0" err="1">
                <a:latin typeface="Times New Roman" panose="02020603050405020304" pitchFamily="18" charset="0"/>
                <a:cs typeface="Times New Roman" panose="02020603050405020304" pitchFamily="18" charset="0"/>
              </a:rPr>
              <a:t>қозғалыс</a:t>
            </a:r>
            <a:r>
              <a:rPr lang="ru-RU" sz="2000" b="1"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топырақтың</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құрамына</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кіретін</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фазалардың</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шекарасында</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пайда</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болатын</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капиллярлық</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күштердің</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әсерінен</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төменнен</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жоғарыға</a:t>
            </a:r>
            <a:r>
              <a:rPr lang="ru-RU" sz="2000" dirty="0">
                <a:latin typeface="Times New Roman" panose="02020603050405020304" pitchFamily="18" charset="0"/>
                <a:cs typeface="Times New Roman" panose="02020603050405020304" pitchFamily="18" charset="0"/>
              </a:rPr>
              <a:t> немесе </a:t>
            </a:r>
            <a:r>
              <a:rPr lang="ru-RU" sz="2000" dirty="0" err="1">
                <a:latin typeface="Times New Roman" panose="02020603050405020304" pitchFamily="18" charset="0"/>
                <a:cs typeface="Times New Roman" panose="02020603050405020304" pitchFamily="18" charset="0"/>
              </a:rPr>
              <a:t>бір</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жағына</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капиллярлық</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жиектер</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бойымен</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пайда</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болатын</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топырақтағы</a:t>
            </a:r>
            <a:r>
              <a:rPr lang="ru-RU" sz="2000" dirty="0">
                <a:latin typeface="Times New Roman" panose="02020603050405020304" pitchFamily="18" charset="0"/>
                <a:cs typeface="Times New Roman" panose="02020603050405020304" pitchFamily="18" charset="0"/>
              </a:rPr>
              <a:t> немесе </a:t>
            </a:r>
            <a:r>
              <a:rPr lang="ru-RU" sz="2000" dirty="0" err="1">
                <a:latin typeface="Times New Roman" panose="02020603050405020304" pitchFamily="18" charset="0"/>
                <a:cs typeface="Times New Roman" panose="02020603050405020304" pitchFamily="18" charset="0"/>
              </a:rPr>
              <a:t>жол</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жамылғысының</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негіздеріндегі</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ылғалдың</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қозғалысы</a:t>
            </a:r>
            <a:r>
              <a:rPr lang="ru-RU" sz="2000"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8777590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922193" y="4793673"/>
            <a:ext cx="7886700" cy="1674236"/>
          </a:xfrm>
        </p:spPr>
        <p:txBody>
          <a:bodyPr>
            <a:noAutofit/>
          </a:bodyPr>
          <a:lstStyle/>
          <a:p>
            <a:pPr marL="0" indent="0">
              <a:buNone/>
            </a:pPr>
            <a:r>
              <a:rPr lang="kk-KZ" sz="2200" dirty="0">
                <a:latin typeface="Times New Roman" panose="02020603050405020304" pitchFamily="18" charset="0"/>
                <a:cs typeface="Times New Roman" panose="02020603050405020304" pitchFamily="18" charset="0"/>
              </a:rPr>
              <a:t>2.1 – сурет – Топырақ үйіндісін ылғалдандыру көздері</a:t>
            </a:r>
            <a:r>
              <a:rPr lang="ru-RU" sz="2200" dirty="0">
                <a:latin typeface="Times New Roman" panose="02020603050405020304" pitchFamily="18" charset="0"/>
                <a:cs typeface="Times New Roman" panose="02020603050405020304" pitchFamily="18" charset="0"/>
              </a:rPr>
              <a:t>: </a:t>
            </a:r>
          </a:p>
          <a:p>
            <a:pPr marL="0" indent="0">
              <a:buNone/>
            </a:pPr>
            <a:r>
              <a:rPr lang="ru-RU" sz="2200" i="1" dirty="0">
                <a:latin typeface="Times New Roman" panose="02020603050405020304" pitchFamily="18" charset="0"/>
                <a:cs typeface="Times New Roman" panose="02020603050405020304" pitchFamily="18" charset="0"/>
              </a:rPr>
              <a:t>а </a:t>
            </a:r>
            <a:r>
              <a:rPr lang="ru-RU" sz="2200" dirty="0">
                <a:latin typeface="Times New Roman" panose="02020603050405020304" pitchFamily="18" charset="0"/>
                <a:cs typeface="Times New Roman" panose="02020603050405020304" pitchFamily="18" charset="0"/>
              </a:rPr>
              <a:t>– </a:t>
            </a:r>
            <a:r>
              <a:rPr lang="kk-KZ" sz="2200" dirty="0">
                <a:latin typeface="Times New Roman" panose="02020603050405020304" pitchFamily="18" charset="0"/>
                <a:cs typeface="Times New Roman" panose="02020603050405020304" pitchFamily="18" charset="0"/>
              </a:rPr>
              <a:t>үйіндіде</a:t>
            </a:r>
            <a:r>
              <a:rPr lang="ru-RU" sz="2200" dirty="0">
                <a:latin typeface="Times New Roman" panose="02020603050405020304" pitchFamily="18" charset="0"/>
                <a:cs typeface="Times New Roman" panose="02020603050405020304" pitchFamily="18" charset="0"/>
              </a:rPr>
              <a:t>; </a:t>
            </a:r>
            <a:r>
              <a:rPr lang="ru-RU" sz="2200" i="1" dirty="0">
                <a:latin typeface="Times New Roman" panose="02020603050405020304" pitchFamily="18" charset="0"/>
                <a:cs typeface="Times New Roman" panose="02020603050405020304" pitchFamily="18" charset="0"/>
              </a:rPr>
              <a:t>б </a:t>
            </a:r>
            <a:r>
              <a:rPr lang="ru-RU" sz="2200" dirty="0">
                <a:latin typeface="Times New Roman" panose="02020603050405020304" pitchFamily="18" charset="0"/>
                <a:cs typeface="Times New Roman" panose="02020603050405020304" pitchFamily="18" charset="0"/>
              </a:rPr>
              <a:t>– </a:t>
            </a:r>
            <a:r>
              <a:rPr lang="kk-KZ" sz="2200" dirty="0">
                <a:latin typeface="Times New Roman" panose="02020603050405020304" pitchFamily="18" charset="0"/>
                <a:cs typeface="Times New Roman" panose="02020603050405020304" pitchFamily="18" charset="0"/>
              </a:rPr>
              <a:t>қазыңдыда</a:t>
            </a:r>
            <a:r>
              <a:rPr lang="ru-RU" sz="2200" dirty="0">
                <a:latin typeface="Times New Roman" panose="02020603050405020304" pitchFamily="18" charset="0"/>
                <a:cs typeface="Times New Roman" panose="02020603050405020304" pitchFamily="18" charset="0"/>
              </a:rPr>
              <a:t>; </a:t>
            </a:r>
            <a:r>
              <a:rPr lang="ru-RU" sz="2200" i="1" dirty="0">
                <a:latin typeface="Times New Roman" panose="02020603050405020304" pitchFamily="18" charset="0"/>
                <a:cs typeface="Times New Roman" panose="02020603050405020304" pitchFamily="18" charset="0"/>
              </a:rPr>
              <a:t>1 </a:t>
            </a:r>
            <a:r>
              <a:rPr lang="ru-RU" sz="2200" dirty="0">
                <a:latin typeface="Times New Roman" panose="02020603050405020304" pitchFamily="18" charset="0"/>
                <a:cs typeface="Times New Roman" panose="02020603050405020304" pitchFamily="18" charset="0"/>
              </a:rPr>
              <a:t>– </a:t>
            </a:r>
            <a:r>
              <a:rPr lang="kk-KZ" sz="2200" dirty="0">
                <a:latin typeface="Times New Roman" panose="02020603050405020304" pitchFamily="18" charset="0"/>
                <a:cs typeface="Times New Roman" panose="02020603050405020304" pitchFamily="18" charset="0"/>
              </a:rPr>
              <a:t>атмосфералық жауын-шашын</a:t>
            </a:r>
            <a:r>
              <a:rPr lang="ru-RU" sz="2200" dirty="0">
                <a:latin typeface="Times New Roman" panose="02020603050405020304" pitchFamily="18" charset="0"/>
                <a:cs typeface="Times New Roman" panose="02020603050405020304" pitchFamily="18" charset="0"/>
              </a:rPr>
              <a:t>; </a:t>
            </a:r>
            <a:r>
              <a:rPr lang="ru-RU" sz="2200" i="1" dirty="0">
                <a:latin typeface="Times New Roman" panose="02020603050405020304" pitchFamily="18" charset="0"/>
                <a:cs typeface="Times New Roman" panose="02020603050405020304" pitchFamily="18" charset="0"/>
              </a:rPr>
              <a:t>2 </a:t>
            </a:r>
            <a:r>
              <a:rPr lang="ru-RU" sz="2200" dirty="0">
                <a:latin typeface="Times New Roman" panose="02020603050405020304" pitchFamily="18" charset="0"/>
                <a:cs typeface="Times New Roman" panose="02020603050405020304" pitchFamily="18" charset="0"/>
              </a:rPr>
              <a:t>– </a:t>
            </a:r>
            <a:r>
              <a:rPr lang="kk-KZ" sz="2200" dirty="0">
                <a:latin typeface="Times New Roman" panose="02020603050405020304" pitchFamily="18" charset="0"/>
                <a:cs typeface="Times New Roman" panose="02020603050405020304" pitchFamily="18" charset="0"/>
              </a:rPr>
              <a:t>беттік сулар</a:t>
            </a:r>
            <a:r>
              <a:rPr lang="ru-RU" sz="2200" dirty="0">
                <a:latin typeface="Times New Roman" panose="02020603050405020304" pitchFamily="18" charset="0"/>
                <a:cs typeface="Times New Roman" panose="02020603050405020304" pitchFamily="18" charset="0"/>
              </a:rPr>
              <a:t>; </a:t>
            </a:r>
            <a:r>
              <a:rPr lang="ru-RU" sz="2200" i="1" dirty="0">
                <a:latin typeface="Times New Roman" panose="02020603050405020304" pitchFamily="18" charset="0"/>
                <a:cs typeface="Times New Roman" panose="02020603050405020304" pitchFamily="18" charset="0"/>
              </a:rPr>
              <a:t>3 </a:t>
            </a:r>
            <a:r>
              <a:rPr lang="ru-RU" sz="2200" dirty="0">
                <a:latin typeface="Times New Roman" panose="02020603050405020304" pitchFamily="18" charset="0"/>
                <a:cs typeface="Times New Roman" panose="02020603050405020304" pitchFamily="18" charset="0"/>
              </a:rPr>
              <a:t>– </a:t>
            </a:r>
            <a:r>
              <a:rPr lang="kk-KZ" sz="2200" dirty="0">
                <a:latin typeface="Times New Roman" panose="02020603050405020304" pitchFamily="18" charset="0"/>
                <a:cs typeface="Times New Roman" panose="02020603050405020304" pitchFamily="18" charset="0"/>
              </a:rPr>
              <a:t>сіңген сулар</a:t>
            </a:r>
            <a:r>
              <a:rPr lang="ru-RU" sz="2200" dirty="0">
                <a:latin typeface="Times New Roman" panose="02020603050405020304" pitchFamily="18" charset="0"/>
                <a:cs typeface="Times New Roman" panose="02020603050405020304" pitchFamily="18" charset="0"/>
              </a:rPr>
              <a:t>; </a:t>
            </a:r>
            <a:r>
              <a:rPr lang="ru-RU" sz="2200" i="1" dirty="0">
                <a:latin typeface="Times New Roman" panose="02020603050405020304" pitchFamily="18" charset="0"/>
                <a:cs typeface="Times New Roman" panose="02020603050405020304" pitchFamily="18" charset="0"/>
              </a:rPr>
              <a:t>4 </a:t>
            </a:r>
            <a:r>
              <a:rPr lang="ru-RU" sz="2200" dirty="0">
                <a:latin typeface="Times New Roman" panose="02020603050405020304" pitchFamily="18" charset="0"/>
                <a:cs typeface="Times New Roman" panose="02020603050405020304" pitchFamily="18" charset="0"/>
              </a:rPr>
              <a:t>– </a:t>
            </a:r>
            <a:r>
              <a:rPr lang="kk-KZ" sz="2200" dirty="0">
                <a:latin typeface="Times New Roman" panose="02020603050405020304" pitchFamily="18" charset="0"/>
                <a:cs typeface="Times New Roman" panose="02020603050405020304" pitchFamily="18" charset="0"/>
              </a:rPr>
              <a:t>бу тәрізді сулар</a:t>
            </a:r>
            <a:r>
              <a:rPr lang="ru-RU" sz="2200" dirty="0">
                <a:latin typeface="Times New Roman" panose="02020603050405020304" pitchFamily="18" charset="0"/>
                <a:cs typeface="Times New Roman" panose="02020603050405020304" pitchFamily="18" charset="0"/>
              </a:rPr>
              <a:t>; </a:t>
            </a:r>
            <a:r>
              <a:rPr lang="ru-RU" sz="2200" i="1" dirty="0">
                <a:latin typeface="Times New Roman" panose="02020603050405020304" pitchFamily="18" charset="0"/>
                <a:cs typeface="Times New Roman" panose="02020603050405020304" pitchFamily="18" charset="0"/>
              </a:rPr>
              <a:t>5 </a:t>
            </a:r>
            <a:r>
              <a:rPr lang="ru-RU" sz="2200" dirty="0">
                <a:latin typeface="Times New Roman" panose="02020603050405020304" pitchFamily="18" charset="0"/>
                <a:cs typeface="Times New Roman" panose="02020603050405020304" pitchFamily="18" charset="0"/>
              </a:rPr>
              <a:t>– </a:t>
            </a:r>
            <a:r>
              <a:rPr lang="kk-KZ" sz="2200" dirty="0">
                <a:latin typeface="Times New Roman" panose="02020603050405020304" pitchFamily="18" charset="0"/>
                <a:cs typeface="Times New Roman" panose="02020603050405020304" pitchFamily="18" charset="0"/>
              </a:rPr>
              <a:t>қабыршақты сулар</a:t>
            </a:r>
            <a:r>
              <a:rPr lang="ru-RU" sz="2200" dirty="0">
                <a:latin typeface="Times New Roman" panose="02020603050405020304" pitchFamily="18" charset="0"/>
                <a:cs typeface="Times New Roman" panose="02020603050405020304" pitchFamily="18" charset="0"/>
              </a:rPr>
              <a:t>; </a:t>
            </a:r>
            <a:r>
              <a:rPr lang="ru-RU" sz="2200" i="1" dirty="0">
                <a:latin typeface="Times New Roman" panose="02020603050405020304" pitchFamily="18" charset="0"/>
                <a:cs typeface="Times New Roman" panose="02020603050405020304" pitchFamily="18" charset="0"/>
              </a:rPr>
              <a:t>6 </a:t>
            </a:r>
            <a:r>
              <a:rPr lang="ru-RU" sz="2200" dirty="0">
                <a:latin typeface="Times New Roman" panose="02020603050405020304" pitchFamily="18" charset="0"/>
                <a:cs typeface="Times New Roman" panose="02020603050405020304" pitchFamily="18" charset="0"/>
              </a:rPr>
              <a:t>— капилляр</a:t>
            </a:r>
            <a:r>
              <a:rPr lang="kk-KZ" sz="2200" dirty="0">
                <a:latin typeface="Times New Roman" panose="02020603050405020304" pitchFamily="18" charset="0"/>
                <a:cs typeface="Times New Roman" panose="02020603050405020304" pitchFamily="18" charset="0"/>
              </a:rPr>
              <a:t>лы сулар</a:t>
            </a:r>
            <a:r>
              <a:rPr lang="ru-RU" sz="2200" dirty="0">
                <a:latin typeface="Times New Roman" panose="02020603050405020304" pitchFamily="18" charset="0"/>
                <a:cs typeface="Times New Roman" panose="02020603050405020304" pitchFamily="18" charset="0"/>
              </a:rPr>
              <a:t>; </a:t>
            </a:r>
            <a:r>
              <a:rPr lang="ru-RU" sz="2200" i="1" dirty="0">
                <a:latin typeface="Times New Roman" panose="02020603050405020304" pitchFamily="18" charset="0"/>
                <a:cs typeface="Times New Roman" panose="02020603050405020304" pitchFamily="18" charset="0"/>
              </a:rPr>
              <a:t>ГГВ </a:t>
            </a:r>
            <a:r>
              <a:rPr lang="ru-RU" sz="2200" dirty="0">
                <a:latin typeface="Times New Roman" panose="02020603050405020304" pitchFamily="18" charset="0"/>
                <a:cs typeface="Times New Roman" panose="02020603050405020304" pitchFamily="18" charset="0"/>
              </a:rPr>
              <a:t>– </a:t>
            </a:r>
            <a:r>
              <a:rPr lang="kk-KZ" sz="2200" dirty="0">
                <a:latin typeface="Times New Roman" panose="02020603050405020304" pitchFamily="18" charset="0"/>
                <a:cs typeface="Times New Roman" panose="02020603050405020304" pitchFamily="18" charset="0"/>
              </a:rPr>
              <a:t>топырақ асты суларының горизонты</a:t>
            </a:r>
            <a:endParaRPr lang="ru-RU" sz="2200" dirty="0">
              <a:latin typeface="Times New Roman" panose="02020603050405020304" pitchFamily="18" charset="0"/>
              <a:cs typeface="Times New Roman" panose="02020603050405020304" pitchFamily="18" charset="0"/>
            </a:endParaRPr>
          </a:p>
        </p:txBody>
      </p:sp>
      <p:pic>
        <p:nvPicPr>
          <p:cNvPr id="4" name="Рисунок 3"/>
          <p:cNvPicPr/>
          <p:nvPr/>
        </p:nvPicPr>
        <p:blipFill>
          <a:blip r:embed="rId2"/>
          <a:stretch>
            <a:fillRect/>
          </a:stretch>
        </p:blipFill>
        <p:spPr>
          <a:xfrm>
            <a:off x="1695450" y="697057"/>
            <a:ext cx="6340186" cy="3805670"/>
          </a:xfrm>
          <a:prstGeom prst="rect">
            <a:avLst/>
          </a:prstGeom>
        </p:spPr>
      </p:pic>
    </p:spTree>
    <p:extLst>
      <p:ext uri="{BB962C8B-B14F-4D97-AF65-F5344CB8AC3E}">
        <p14:creationId xmlns:p14="http://schemas.microsoft.com/office/powerpoint/2010/main" val="5475492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8650" y="365127"/>
            <a:ext cx="7886700" cy="1186582"/>
          </a:xfrm>
        </p:spPr>
        <p:txBody>
          <a:bodyPr>
            <a:normAutofit/>
          </a:bodyPr>
          <a:lstStyle/>
          <a:p>
            <a:pPr algn="ctr"/>
            <a:r>
              <a:rPr lang="kk-KZ" sz="2400" dirty="0">
                <a:latin typeface="Times New Roman" panose="02020603050405020304" pitchFamily="18" charset="0"/>
                <a:cs typeface="Times New Roman" panose="02020603050405020304" pitchFamily="18" charset="0"/>
              </a:rPr>
              <a:t>ТОПЫРАҚ ҮЙІНДІСІ МЕН ЖОЛ ЖАМЫЛҒЫСЫНЫҢ СУ-ЖЫЛУ ТӘРТІБІН РЕТТЕУ ТӘСІЛДЕРІ ЖӘНЕ ҚҰРЫЛЫМДАР ТҮРЛЕРІ</a:t>
            </a:r>
            <a:endParaRPr lang="ru-RU" sz="2400" dirty="0">
              <a:latin typeface="Times New Roman" panose="02020603050405020304" pitchFamily="18" charset="0"/>
              <a:cs typeface="Times New Roman" panose="02020603050405020304" pitchFamily="18" charset="0"/>
            </a:endParaRPr>
          </a:p>
        </p:txBody>
      </p:sp>
      <p:sp>
        <p:nvSpPr>
          <p:cNvPr id="4" name="Прямоугольник 3"/>
          <p:cNvSpPr/>
          <p:nvPr/>
        </p:nvSpPr>
        <p:spPr>
          <a:xfrm>
            <a:off x="628650" y="1375245"/>
            <a:ext cx="7886700" cy="5299912"/>
          </a:xfrm>
          <a:prstGeom prst="rect">
            <a:avLst/>
          </a:prstGeom>
        </p:spPr>
        <p:txBody>
          <a:bodyPr wrap="square">
            <a:spAutoFit/>
          </a:bodyPr>
          <a:lstStyle/>
          <a:p>
            <a:pPr indent="449580" algn="just">
              <a:lnSpc>
                <a:spcPct val="115000"/>
              </a:lnSpc>
              <a:spcAft>
                <a:spcPts val="0"/>
              </a:spcAft>
            </a:pPr>
            <a:r>
              <a:rPr lang="kk-KZ" dirty="0">
                <a:latin typeface="Times New Roman" panose="02020603050405020304" pitchFamily="18" charset="0"/>
                <a:ea typeface="NewtonC"/>
                <a:cs typeface="Times New Roman" panose="02020603050405020304" pitchFamily="18" charset="0"/>
              </a:rPr>
              <a:t>Суды жолдан әкетуге арналған құрылымдар кешені «</a:t>
            </a:r>
            <a:r>
              <a:rPr lang="kk-KZ" b="1" dirty="0">
                <a:latin typeface="Times New Roman" panose="02020603050405020304" pitchFamily="18" charset="0"/>
                <a:ea typeface="NewtonC"/>
                <a:cs typeface="Times New Roman" panose="02020603050405020304" pitchFamily="18" charset="0"/>
              </a:rPr>
              <a:t>жолдан суды әкету</a:t>
            </a:r>
            <a:r>
              <a:rPr lang="kk-KZ" dirty="0">
                <a:latin typeface="Times New Roman" panose="02020603050405020304" pitchFamily="18" charset="0"/>
                <a:ea typeface="NewtonC"/>
                <a:cs typeface="Times New Roman" panose="02020603050405020304" pitchFamily="18" charset="0"/>
              </a:rPr>
              <a:t> </a:t>
            </a:r>
            <a:r>
              <a:rPr lang="kk-KZ" b="1" dirty="0">
                <a:latin typeface="Times New Roman" panose="02020603050405020304" pitchFamily="18" charset="0"/>
                <a:ea typeface="NewtonC"/>
                <a:cs typeface="Times New Roman" panose="02020603050405020304" pitchFamily="18" charset="0"/>
              </a:rPr>
              <a:t>(дорожный водоотвод)» </a:t>
            </a:r>
            <a:r>
              <a:rPr lang="kk-KZ" dirty="0">
                <a:latin typeface="Times New Roman" panose="02020603050405020304" pitchFamily="18" charset="0"/>
                <a:ea typeface="NewtonC"/>
                <a:cs typeface="Times New Roman" panose="02020603050405020304" pitchFamily="18" charset="0"/>
              </a:rPr>
              <a:t>деген жалпы атаумен біріктірілген, оның жүйелері екі топқа бөлінеді:</a:t>
            </a:r>
            <a:endParaRPr lang="ru-RU" sz="16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0"/>
              </a:spcAft>
              <a:buFont typeface="+mj-lt"/>
              <a:buAutoNum type="arabicPeriod"/>
            </a:pPr>
            <a:r>
              <a:rPr lang="kk-KZ" b="1" i="1" dirty="0">
                <a:solidFill>
                  <a:srgbClr val="FF0000"/>
                </a:solidFill>
                <a:latin typeface="Times New Roman" panose="02020603050405020304" pitchFamily="18" charset="0"/>
                <a:ea typeface="NewtonC"/>
                <a:cs typeface="Times New Roman" panose="02020603050405020304" pitchFamily="18" charset="0"/>
              </a:rPr>
              <a:t>құрылыстық</a:t>
            </a:r>
            <a:r>
              <a:rPr lang="ru-RU" b="1" i="1" dirty="0">
                <a:solidFill>
                  <a:srgbClr val="FF0000"/>
                </a:solidFill>
                <a:latin typeface="Times New Roman" panose="02020603050405020304" pitchFamily="18" charset="0"/>
                <a:ea typeface="NewtonC"/>
                <a:cs typeface="Times New Roman" panose="02020603050405020304" pitchFamily="18" charset="0"/>
              </a:rPr>
              <a:t>;</a:t>
            </a:r>
            <a:endParaRPr lang="ru-RU" sz="1600" b="1"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0"/>
              </a:spcAft>
              <a:buFont typeface="+mj-lt"/>
              <a:buAutoNum type="arabicPeriod"/>
            </a:pPr>
            <a:r>
              <a:rPr lang="kk-KZ" b="1" i="1" dirty="0">
                <a:solidFill>
                  <a:srgbClr val="FF0000"/>
                </a:solidFill>
                <a:latin typeface="Times New Roman" panose="02020603050405020304" pitchFamily="18" charset="0"/>
                <a:ea typeface="NewtonC"/>
                <a:cs typeface="Times New Roman" panose="02020603050405020304" pitchFamily="18" charset="0"/>
              </a:rPr>
              <a:t>тұрақты</a:t>
            </a:r>
            <a:r>
              <a:rPr lang="ru-RU" b="1" i="1" dirty="0">
                <a:solidFill>
                  <a:srgbClr val="FF0000"/>
                </a:solidFill>
                <a:latin typeface="Times New Roman" panose="02020603050405020304" pitchFamily="18" charset="0"/>
                <a:ea typeface="NewtonC"/>
                <a:cs typeface="Times New Roman" panose="02020603050405020304" pitchFamily="18" charset="0"/>
              </a:rPr>
              <a:t>.</a:t>
            </a:r>
            <a:endParaRPr lang="ru-RU" sz="1600" b="1"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a:p>
            <a:pPr indent="449580" algn="just">
              <a:lnSpc>
                <a:spcPct val="115000"/>
              </a:lnSpc>
              <a:spcAft>
                <a:spcPts val="0"/>
              </a:spcAft>
            </a:pPr>
            <a:r>
              <a:rPr lang="ru-RU" b="1" i="1" dirty="0">
                <a:solidFill>
                  <a:srgbClr val="FF0000"/>
                </a:solidFill>
                <a:latin typeface="Times New Roman" panose="02020603050405020304" pitchFamily="18" charset="0"/>
                <a:ea typeface="NewtonC"/>
                <a:cs typeface="Times New Roman" panose="02020603050405020304" pitchFamily="18" charset="0"/>
              </a:rPr>
              <a:t> </a:t>
            </a:r>
            <a:endParaRPr lang="ru-RU" sz="1600" b="1"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a:p>
            <a:pPr indent="449580" algn="just">
              <a:lnSpc>
                <a:spcPct val="115000"/>
              </a:lnSpc>
              <a:spcAft>
                <a:spcPts val="0"/>
              </a:spcAft>
            </a:pPr>
            <a:r>
              <a:rPr lang="ru-RU" b="1" i="1" dirty="0" err="1">
                <a:latin typeface="Times New Roman" panose="02020603050405020304" pitchFamily="18" charset="0"/>
                <a:ea typeface="NewtonC"/>
                <a:cs typeface="Times New Roman" panose="02020603050405020304" pitchFamily="18" charset="0"/>
              </a:rPr>
              <a:t>Бірінші</a:t>
            </a:r>
            <a:r>
              <a:rPr lang="ru-RU" b="1" i="1" dirty="0">
                <a:latin typeface="Times New Roman" panose="02020603050405020304" pitchFamily="18" charset="0"/>
                <a:ea typeface="NewtonC"/>
                <a:cs typeface="Times New Roman" panose="02020603050405020304" pitchFamily="18" charset="0"/>
              </a:rPr>
              <a:t> </a:t>
            </a:r>
            <a:r>
              <a:rPr lang="ru-RU" b="1" i="1" dirty="0" err="1">
                <a:latin typeface="Times New Roman" panose="02020603050405020304" pitchFamily="18" charset="0"/>
                <a:ea typeface="NewtonC"/>
                <a:cs typeface="Times New Roman" panose="02020603050405020304" pitchFamily="18" charset="0"/>
              </a:rPr>
              <a:t>топқа</a:t>
            </a:r>
            <a:r>
              <a:rPr lang="ru-RU" i="1" dirty="0">
                <a:latin typeface="Times New Roman" panose="02020603050405020304" pitchFamily="18" charset="0"/>
                <a:ea typeface="NewtonC"/>
                <a:cs typeface="Times New Roman" panose="02020603050405020304" pitchFamily="18" charset="0"/>
              </a:rPr>
              <a:t> </a:t>
            </a:r>
            <a:r>
              <a:rPr lang="ru-RU" dirty="0" err="1">
                <a:latin typeface="Times New Roman" panose="02020603050405020304" pitchFamily="18" charset="0"/>
                <a:ea typeface="NewtonC"/>
                <a:cs typeface="Times New Roman" panose="02020603050405020304" pitchFamily="18" charset="0"/>
              </a:rPr>
              <a:t>топырақ</a:t>
            </a:r>
            <a:r>
              <a:rPr lang="ru-RU" dirty="0">
                <a:latin typeface="Times New Roman" panose="02020603050405020304" pitchFamily="18" charset="0"/>
                <a:ea typeface="NewtonC"/>
                <a:cs typeface="Times New Roman" panose="02020603050405020304" pitchFamily="18" charset="0"/>
              </a:rPr>
              <a:t> </a:t>
            </a:r>
            <a:r>
              <a:rPr lang="ru-RU" dirty="0" err="1">
                <a:latin typeface="Times New Roman" panose="02020603050405020304" pitchFamily="18" charset="0"/>
                <a:ea typeface="NewtonC"/>
                <a:cs typeface="Times New Roman" panose="02020603050405020304" pitchFamily="18" charset="0"/>
              </a:rPr>
              <a:t>үйіндісін</a:t>
            </a:r>
            <a:r>
              <a:rPr lang="ru-RU" dirty="0">
                <a:latin typeface="Times New Roman" panose="02020603050405020304" pitchFamily="18" charset="0"/>
                <a:ea typeface="NewtonC"/>
                <a:cs typeface="Times New Roman" panose="02020603050405020304" pitchFamily="18" charset="0"/>
              </a:rPr>
              <a:t> салу </a:t>
            </a:r>
            <a:r>
              <a:rPr lang="ru-RU" dirty="0" err="1">
                <a:latin typeface="Times New Roman" panose="02020603050405020304" pitchFamily="18" charset="0"/>
                <a:ea typeface="NewtonC"/>
                <a:cs typeface="Times New Roman" panose="02020603050405020304" pitchFamily="18" charset="0"/>
              </a:rPr>
              <a:t>кезінде</a:t>
            </a:r>
            <a:r>
              <a:rPr lang="ru-RU" dirty="0">
                <a:latin typeface="Times New Roman" panose="02020603050405020304" pitchFamily="18" charset="0"/>
                <a:ea typeface="NewtonC"/>
                <a:cs typeface="Times New Roman" panose="02020603050405020304" pitchFamily="18" charset="0"/>
              </a:rPr>
              <a:t> </a:t>
            </a:r>
            <a:r>
              <a:rPr lang="ru-RU" dirty="0" err="1">
                <a:latin typeface="Times New Roman" panose="02020603050405020304" pitchFamily="18" charset="0"/>
                <a:ea typeface="NewtonC"/>
                <a:cs typeface="Times New Roman" panose="02020603050405020304" pitchFamily="18" charset="0"/>
              </a:rPr>
              <a:t>ылғалдан</a:t>
            </a:r>
            <a:r>
              <a:rPr lang="ru-RU" dirty="0">
                <a:latin typeface="Times New Roman" panose="02020603050405020304" pitchFamily="18" charset="0"/>
                <a:ea typeface="NewtonC"/>
                <a:cs typeface="Times New Roman" panose="02020603050405020304" pitchFamily="18" charset="0"/>
              </a:rPr>
              <a:t> </a:t>
            </a:r>
            <a:r>
              <a:rPr lang="ru-RU" dirty="0" err="1">
                <a:latin typeface="Times New Roman" panose="02020603050405020304" pitchFamily="18" charset="0"/>
                <a:ea typeface="NewtonC"/>
                <a:cs typeface="Times New Roman" panose="02020603050405020304" pitchFamily="18" charset="0"/>
              </a:rPr>
              <a:t>қорғау</a:t>
            </a:r>
            <a:r>
              <a:rPr lang="ru-RU" dirty="0">
                <a:latin typeface="Times New Roman" panose="02020603050405020304" pitchFamily="18" charset="0"/>
                <a:ea typeface="NewtonC"/>
                <a:cs typeface="Times New Roman" panose="02020603050405020304" pitchFamily="18" charset="0"/>
              </a:rPr>
              <a:t> </a:t>
            </a:r>
            <a:r>
              <a:rPr lang="ru-RU" dirty="0" err="1">
                <a:latin typeface="Times New Roman" panose="02020603050405020304" pitchFamily="18" charset="0"/>
                <a:ea typeface="NewtonC"/>
                <a:cs typeface="Times New Roman" panose="02020603050405020304" pitchFamily="18" charset="0"/>
              </a:rPr>
              <a:t>үшін</a:t>
            </a:r>
            <a:r>
              <a:rPr lang="ru-RU" dirty="0">
                <a:latin typeface="Times New Roman" panose="02020603050405020304" pitchFamily="18" charset="0"/>
                <a:ea typeface="NewtonC"/>
                <a:cs typeface="Times New Roman" panose="02020603050405020304" pitchFamily="18" charset="0"/>
              </a:rPr>
              <a:t> </a:t>
            </a:r>
            <a:r>
              <a:rPr lang="kk-KZ" dirty="0">
                <a:latin typeface="Times New Roman" panose="02020603050405020304" pitchFamily="18" charset="0"/>
                <a:ea typeface="NewtonC"/>
                <a:cs typeface="Times New Roman" panose="02020603050405020304" pitchFamily="18" charset="0"/>
              </a:rPr>
              <a:t>қарастырылатын </a:t>
            </a:r>
            <a:r>
              <a:rPr lang="ru-RU" dirty="0" err="1">
                <a:latin typeface="Times New Roman" panose="02020603050405020304" pitchFamily="18" charset="0"/>
                <a:ea typeface="NewtonC"/>
                <a:cs typeface="Times New Roman" panose="02020603050405020304" pitchFamily="18" charset="0"/>
              </a:rPr>
              <a:t>құрылымдар</a:t>
            </a:r>
            <a:r>
              <a:rPr lang="ru-RU" dirty="0">
                <a:latin typeface="Times New Roman" panose="02020603050405020304" pitchFamily="18" charset="0"/>
                <a:ea typeface="NewtonC"/>
                <a:cs typeface="Times New Roman" panose="02020603050405020304" pitchFamily="18" charset="0"/>
              </a:rPr>
              <a:t> мен </a:t>
            </a:r>
            <a:r>
              <a:rPr lang="ru-RU" dirty="0" err="1">
                <a:latin typeface="Times New Roman" panose="02020603050405020304" pitchFamily="18" charset="0"/>
                <a:ea typeface="NewtonC"/>
                <a:cs typeface="Times New Roman" panose="02020603050405020304" pitchFamily="18" charset="0"/>
              </a:rPr>
              <a:t>шаралар</a:t>
            </a:r>
            <a:r>
              <a:rPr lang="ru-RU" dirty="0">
                <a:latin typeface="Times New Roman" panose="02020603050405020304" pitchFamily="18" charset="0"/>
                <a:ea typeface="NewtonC"/>
                <a:cs typeface="Times New Roman" panose="02020603050405020304" pitchFamily="18" charset="0"/>
              </a:rPr>
              <a:t> </a:t>
            </a:r>
            <a:r>
              <a:rPr lang="ru-RU" dirty="0" err="1">
                <a:latin typeface="Times New Roman" panose="02020603050405020304" pitchFamily="18" charset="0"/>
                <a:ea typeface="NewtonC"/>
                <a:cs typeface="Times New Roman" panose="02020603050405020304" pitchFamily="18" charset="0"/>
              </a:rPr>
              <a:t>кіреді</a:t>
            </a:r>
            <a:r>
              <a:rPr lang="ru-RU" i="1" dirty="0">
                <a:latin typeface="Times New Roman" panose="02020603050405020304" pitchFamily="18" charset="0"/>
                <a:ea typeface="NewtonC"/>
                <a:cs typeface="Times New Roman" panose="02020603050405020304" pitchFamily="18" charset="0"/>
              </a:rPr>
              <a:t>.</a:t>
            </a:r>
            <a:endParaRPr lang="ru-RU" sz="1600" dirty="0">
              <a:latin typeface="Calibri" panose="020F0502020204030204" pitchFamily="34" charset="0"/>
              <a:ea typeface="Calibri" panose="020F0502020204030204" pitchFamily="34" charset="0"/>
              <a:cs typeface="Times New Roman" panose="02020603050405020304" pitchFamily="18" charset="0"/>
            </a:endParaRPr>
          </a:p>
          <a:p>
            <a:pPr indent="449580" algn="just">
              <a:lnSpc>
                <a:spcPct val="115000"/>
              </a:lnSpc>
              <a:spcAft>
                <a:spcPts val="0"/>
              </a:spcAft>
            </a:pPr>
            <a:r>
              <a:rPr lang="kk-KZ" dirty="0">
                <a:latin typeface="Times New Roman" panose="02020603050405020304" pitchFamily="18" charset="0"/>
                <a:ea typeface="NewtonC"/>
                <a:cs typeface="Times New Roman" panose="02020603050405020304" pitchFamily="18" charset="0"/>
              </a:rPr>
              <a:t>Жұмыс жүргізіліп жатқан жерде су жиналуын болдырмау мақсатымен қазыңды, канава және де басқа құрылымдар құрылысы еңістіктің төмен жағынан жоғарыға қарай басталады. Судың ылдиға қарай ағу мүмкіндігін туғызу үшін.</a:t>
            </a:r>
            <a:endParaRPr lang="ru-RU" sz="1600" dirty="0">
              <a:latin typeface="Calibri" panose="020F0502020204030204" pitchFamily="34" charset="0"/>
              <a:ea typeface="Calibri" panose="020F0502020204030204" pitchFamily="34" charset="0"/>
              <a:cs typeface="Times New Roman" panose="02020603050405020304" pitchFamily="18" charset="0"/>
            </a:endParaRPr>
          </a:p>
          <a:p>
            <a:pPr indent="468000"/>
            <a:r>
              <a:rPr lang="kk-KZ" b="1" i="1" dirty="0">
                <a:latin typeface="Times New Roman" panose="02020603050405020304" pitchFamily="18" charset="0"/>
                <a:ea typeface="NewtonC"/>
              </a:rPr>
              <a:t>Екінші топқа</a:t>
            </a:r>
            <a:r>
              <a:rPr lang="kk-KZ" dirty="0">
                <a:latin typeface="Times New Roman" panose="02020603050405020304" pitchFamily="18" charset="0"/>
                <a:ea typeface="NewtonC"/>
              </a:rPr>
              <a:t> жер үсті суын ағызуды қамтамасыз ететін канавалар мен науалар (лотоктар), жер асты суларының деңгейін төмендету үшін терең дренаждар, жер асты суларын ұстап тұруға арналған дренаждар, сүзгіш, бу мен су өткізбейтін, жылу оқшаулағыш және аязға төзімді қабаттар құрылысы кіреді.</a:t>
            </a:r>
            <a:endParaRPr lang="ru-RU" dirty="0"/>
          </a:p>
        </p:txBody>
      </p:sp>
    </p:spTree>
    <p:extLst>
      <p:ext uri="{BB962C8B-B14F-4D97-AF65-F5344CB8AC3E}">
        <p14:creationId xmlns:p14="http://schemas.microsoft.com/office/powerpoint/2010/main" val="6625199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47838" y="814243"/>
            <a:ext cx="7886700" cy="806739"/>
          </a:xfrm>
        </p:spPr>
        <p:txBody>
          <a:bodyPr>
            <a:normAutofit/>
          </a:bodyPr>
          <a:lstStyle/>
          <a:p>
            <a:pPr marL="0" indent="0">
              <a:buNone/>
            </a:pPr>
            <a:r>
              <a:rPr lang="kk-KZ" sz="2200" dirty="0">
                <a:latin typeface="Times New Roman" panose="02020603050405020304" pitchFamily="18" charset="0"/>
                <a:cs typeface="Times New Roman" panose="02020603050405020304" pitchFamily="18" charset="0"/>
              </a:rPr>
              <a:t>2.1 – кесте – Жамылғы бетінің ылғалдандыру көздерінен ең аз көтерілуі</a:t>
            </a:r>
            <a:endParaRPr lang="ru-RU" sz="2200" dirty="0">
              <a:latin typeface="Times New Roman" panose="02020603050405020304" pitchFamily="18" charset="0"/>
              <a:cs typeface="Times New Roman" panose="02020603050405020304" pitchFamily="18" charset="0"/>
            </a:endParaRPr>
          </a:p>
        </p:txBody>
      </p:sp>
      <p:pic>
        <p:nvPicPr>
          <p:cNvPr id="6" name="Рисунок 5"/>
          <p:cNvPicPr>
            <a:picLocks noChangeAspect="1"/>
          </p:cNvPicPr>
          <p:nvPr/>
        </p:nvPicPr>
        <p:blipFill>
          <a:blip r:embed="rId2"/>
          <a:stretch>
            <a:fillRect/>
          </a:stretch>
        </p:blipFill>
        <p:spPr>
          <a:xfrm>
            <a:off x="431499" y="2050473"/>
            <a:ext cx="8319378" cy="3851564"/>
          </a:xfrm>
          <a:prstGeom prst="rect">
            <a:avLst/>
          </a:prstGeom>
        </p:spPr>
      </p:pic>
    </p:spTree>
    <p:extLst>
      <p:ext uri="{BB962C8B-B14F-4D97-AF65-F5344CB8AC3E}">
        <p14:creationId xmlns:p14="http://schemas.microsoft.com/office/powerpoint/2010/main" val="35375533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503959" y="425985"/>
            <a:ext cx="7886700" cy="5881610"/>
          </a:xfrm>
          <a:prstGeom prst="rect">
            <a:avLst/>
          </a:prstGeom>
        </p:spPr>
        <p:txBody>
          <a:bodyPr wrap="square">
            <a:spAutoFit/>
          </a:bodyPr>
          <a:lstStyle/>
          <a:p>
            <a:pPr indent="450215" algn="just">
              <a:lnSpc>
                <a:spcPct val="115000"/>
              </a:lnSpc>
              <a:spcAft>
                <a:spcPts val="0"/>
              </a:spcAft>
            </a:pPr>
            <a:r>
              <a:rPr lang="kk-KZ" sz="2200" dirty="0">
                <a:latin typeface="Times New Roman" panose="02020603050405020304" pitchFamily="18" charset="0"/>
                <a:ea typeface="NewtonC"/>
                <a:cs typeface="Times New Roman" panose="02020603050405020304" pitchFamily="18" charset="0"/>
              </a:rPr>
              <a:t>Жер үсті және жер асты суларының есептік деңгейлерінен жабындының талап етілетін көтерілуін қамтамасыз ету мүмкін болмаған кезде мынадай іс-шаралар көзделуі тиіс:</a:t>
            </a:r>
            <a:endParaRPr lang="ru-RU" sz="2200" dirty="0">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gn="just">
              <a:lnSpc>
                <a:spcPct val="115000"/>
              </a:lnSpc>
              <a:spcAft>
                <a:spcPts val="0"/>
              </a:spcAft>
              <a:buFont typeface="Symbol" panose="05050102010706020507" pitchFamily="18" charset="2"/>
              <a:buChar char=""/>
            </a:pPr>
            <a:r>
              <a:rPr lang="kk-KZ" sz="2200" b="1" dirty="0">
                <a:latin typeface="Times New Roman" panose="02020603050405020304" pitchFamily="18" charset="0"/>
                <a:ea typeface="NewtonC"/>
                <a:cs typeface="Times New Roman" panose="02020603050405020304" pitchFamily="18" charset="0"/>
              </a:rPr>
              <a:t>аяздан қорғау-құрғату қабатының құрылғысы;</a:t>
            </a:r>
            <a:endParaRPr lang="ru-RU" sz="2200" dirty="0">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gn="just">
              <a:lnSpc>
                <a:spcPct val="115000"/>
              </a:lnSpc>
              <a:spcAft>
                <a:spcPts val="0"/>
              </a:spcAft>
              <a:buFont typeface="Symbol" panose="05050102010706020507" pitchFamily="18" charset="2"/>
              <a:buChar char=""/>
            </a:pPr>
            <a:r>
              <a:rPr lang="kk-KZ" sz="2200" b="1" dirty="0">
                <a:latin typeface="Times New Roman" panose="02020603050405020304" pitchFamily="18" charset="0"/>
                <a:ea typeface="NewtonC"/>
                <a:cs typeface="Times New Roman" panose="02020603050405020304" pitchFamily="18" charset="0"/>
              </a:rPr>
              <a:t>топырақ үйіндісінің су-жылу тәртібін гидро-, жылу оқшаулағыш, сүзгіш немесе капилляр-үзетін қабаттардың көмегімен реттеу;</a:t>
            </a:r>
            <a:endParaRPr lang="ru-RU" sz="2200" dirty="0">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gn="just">
              <a:lnSpc>
                <a:spcPct val="115000"/>
              </a:lnSpc>
              <a:spcAft>
                <a:spcPts val="0"/>
              </a:spcAft>
              <a:buFont typeface="Symbol" panose="05050102010706020507" pitchFamily="18" charset="2"/>
              <a:buChar char=""/>
            </a:pPr>
            <a:r>
              <a:rPr lang="kk-KZ" sz="2200" b="1" dirty="0">
                <a:latin typeface="Times New Roman" panose="02020603050405020304" pitchFamily="18" charset="0"/>
                <a:ea typeface="NewtonC"/>
                <a:cs typeface="Times New Roman" panose="02020603050405020304" pitchFamily="18" charset="0"/>
              </a:rPr>
              <a:t>байланыстырғыштардың көмегімен жұмыс қабатының топырағын нығайту немесе жақсарту; </a:t>
            </a:r>
            <a:endParaRPr lang="ru-RU" sz="2200" dirty="0">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gn="just">
              <a:lnSpc>
                <a:spcPct val="115000"/>
              </a:lnSpc>
              <a:spcAft>
                <a:spcPts val="0"/>
              </a:spcAft>
              <a:buFont typeface="Symbol" panose="05050102010706020507" pitchFamily="18" charset="2"/>
              <a:buChar char=""/>
            </a:pPr>
            <a:r>
              <a:rPr lang="kk-KZ" sz="2200" b="1" dirty="0">
                <a:latin typeface="Times New Roman" panose="02020603050405020304" pitchFamily="18" charset="0"/>
                <a:ea typeface="NewtonC"/>
                <a:cs typeface="Times New Roman" panose="02020603050405020304" pitchFamily="18" charset="0"/>
              </a:rPr>
              <a:t>арматураланған геосинтетикалық қабаттарды пайдалану;</a:t>
            </a:r>
            <a:endParaRPr lang="ru-RU" sz="2200" dirty="0">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gn="just">
              <a:lnSpc>
                <a:spcPct val="115000"/>
              </a:lnSpc>
              <a:spcAft>
                <a:spcPts val="0"/>
              </a:spcAft>
              <a:buFont typeface="Symbol" panose="05050102010706020507" pitchFamily="18" charset="2"/>
              <a:buChar char=""/>
            </a:pPr>
            <a:r>
              <a:rPr lang="kk-KZ" sz="2200" b="1" dirty="0">
                <a:latin typeface="Times New Roman" panose="02020603050405020304" pitchFamily="18" charset="0"/>
                <a:ea typeface="NewtonC"/>
                <a:cs typeface="Times New Roman" panose="02020603050405020304" pitchFamily="18" charset="0"/>
              </a:rPr>
              <a:t>дренаж құрылғысымен жер асты суларының деңгейін төмендету.</a:t>
            </a:r>
            <a:endParaRPr lang="ru-RU" sz="2200" dirty="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15000"/>
              </a:lnSpc>
              <a:spcAft>
                <a:spcPts val="0"/>
              </a:spcAft>
            </a:pPr>
            <a:r>
              <a:rPr lang="kk-KZ" sz="2200" dirty="0">
                <a:latin typeface="Times New Roman" panose="02020603050405020304" pitchFamily="18" charset="0"/>
                <a:ea typeface="NewtonC"/>
                <a:cs typeface="Times New Roman" panose="02020603050405020304" pitchFamily="18" charset="0"/>
              </a:rPr>
              <a:t> </a:t>
            </a:r>
            <a:endParaRPr lang="ru-RU" sz="2200" dirty="0">
              <a:latin typeface="Times New Roman" panose="02020603050405020304" pitchFamily="18" charset="0"/>
              <a:ea typeface="Calibri" panose="020F0502020204030204" pitchFamily="34" charset="0"/>
              <a:cs typeface="Times New Roman" panose="02020603050405020304" pitchFamily="18" charset="0"/>
            </a:endParaRPr>
          </a:p>
          <a:p>
            <a:r>
              <a:rPr lang="kk-KZ" sz="2200" dirty="0">
                <a:latin typeface="Times New Roman" panose="02020603050405020304" pitchFamily="18" charset="0"/>
                <a:ea typeface="NewtonC"/>
                <a:cs typeface="Times New Roman" panose="02020603050405020304" pitchFamily="18" charset="0"/>
              </a:rPr>
              <a:t>Бұл шаралар әсіресе оларды кешенді пайдалану кезінде тиімді.</a:t>
            </a:r>
            <a:endParaRPr lang="ru-RU" sz="2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031518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8650" y="365126"/>
            <a:ext cx="7886700" cy="978765"/>
          </a:xfrm>
        </p:spPr>
        <p:txBody>
          <a:bodyPr>
            <a:normAutofit/>
          </a:bodyPr>
          <a:lstStyle/>
          <a:p>
            <a:pPr algn="ctr"/>
            <a:r>
              <a:rPr lang="kk-KZ" sz="2400" dirty="0">
                <a:latin typeface="Times New Roman" panose="02020603050405020304" pitchFamily="18" charset="0"/>
                <a:cs typeface="Times New Roman" panose="02020603050405020304" pitchFamily="18" charset="0"/>
              </a:rPr>
              <a:t>АЯЗДАН ҚОРҒАЙТЫН-ДРЕНАЖДАУ ҚАБАТЫН САЛУ</a:t>
            </a:r>
            <a:endParaRPr lang="ru-RU" sz="2400"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628650" y="4750804"/>
            <a:ext cx="8058150" cy="1857998"/>
          </a:xfrm>
        </p:spPr>
        <p:txBody>
          <a:bodyPr>
            <a:noAutofit/>
          </a:bodyPr>
          <a:lstStyle/>
          <a:p>
            <a:pPr marL="0" indent="0">
              <a:buNone/>
            </a:pPr>
            <a:r>
              <a:rPr lang="kk-KZ" sz="2000" dirty="0">
                <a:latin typeface="Times New Roman" panose="02020603050405020304" pitchFamily="18" charset="0"/>
                <a:cs typeface="Times New Roman" panose="02020603050405020304" pitchFamily="18" charset="0"/>
              </a:rPr>
              <a:t>Қысқы ісіну процесін болдырмау үшін </a:t>
            </a:r>
            <a:r>
              <a:rPr lang="kk-KZ" sz="2000" b="1" dirty="0">
                <a:latin typeface="Times New Roman" panose="02020603050405020304" pitchFamily="18" charset="0"/>
                <a:cs typeface="Times New Roman" panose="02020603050405020304" pitchFamily="18" charset="0"/>
              </a:rPr>
              <a:t>аяздан қорғайтын қабат</a:t>
            </a:r>
            <a:r>
              <a:rPr lang="kk-KZ" sz="2000" dirty="0">
                <a:latin typeface="Times New Roman" panose="02020603050405020304" pitchFamily="18" charset="0"/>
                <a:cs typeface="Times New Roman" panose="02020603050405020304" pitchFamily="18" charset="0"/>
              </a:rPr>
              <a:t> салынады.</a:t>
            </a:r>
            <a:endParaRPr lang="ru-RU" sz="2000" dirty="0">
              <a:latin typeface="Times New Roman" panose="02020603050405020304" pitchFamily="18" charset="0"/>
              <a:cs typeface="Times New Roman" panose="02020603050405020304" pitchFamily="18" charset="0"/>
            </a:endParaRPr>
          </a:p>
          <a:p>
            <a:pPr marL="0" indent="0">
              <a:buNone/>
            </a:pPr>
            <a:r>
              <a:rPr lang="kk-KZ" sz="2000" b="1" dirty="0">
                <a:latin typeface="Times New Roman" panose="02020603050405020304" pitchFamily="18" charset="0"/>
                <a:cs typeface="Times New Roman" panose="02020603050405020304" pitchFamily="18" charset="0"/>
              </a:rPr>
              <a:t>Дренаж қабаты (сүзгіш қабат)</a:t>
            </a:r>
            <a:r>
              <a:rPr lang="kk-KZ" sz="2000" dirty="0">
                <a:latin typeface="Times New Roman" panose="02020603050405020304" pitchFamily="18" charset="0"/>
                <a:cs typeface="Times New Roman" panose="02020603050405020304" pitchFamily="18" charset="0"/>
              </a:rPr>
              <a:t> – бұл топырақ үйіндісінің жоғарғы бөлігінде жиналатын, сондай-ақ жоғарыда жатқан қабаттарға енетін суды сіңіруге және ағызуға арналған жол жамылғысының құрылымдық қабаты.</a:t>
            </a:r>
            <a:endParaRPr lang="ru-RU" sz="2000" dirty="0">
              <a:latin typeface="Times New Roman" panose="02020603050405020304" pitchFamily="18" charset="0"/>
              <a:cs typeface="Times New Roman" panose="02020603050405020304" pitchFamily="18" charset="0"/>
            </a:endParaRPr>
          </a:p>
        </p:txBody>
      </p:sp>
      <p:pic>
        <p:nvPicPr>
          <p:cNvPr id="4" name="Рисунок 3"/>
          <p:cNvPicPr/>
          <p:nvPr/>
        </p:nvPicPr>
        <p:blipFill>
          <a:blip r:embed="rId2"/>
          <a:stretch>
            <a:fillRect/>
          </a:stretch>
        </p:blipFill>
        <p:spPr>
          <a:xfrm>
            <a:off x="628649" y="1343891"/>
            <a:ext cx="3458441" cy="2507673"/>
          </a:xfrm>
          <a:prstGeom prst="rect">
            <a:avLst/>
          </a:prstGeom>
        </p:spPr>
      </p:pic>
      <p:pic>
        <p:nvPicPr>
          <p:cNvPr id="5" name="Рисунок 4"/>
          <p:cNvPicPr/>
          <p:nvPr/>
        </p:nvPicPr>
        <p:blipFill>
          <a:blip r:embed="rId3"/>
          <a:stretch>
            <a:fillRect/>
          </a:stretch>
        </p:blipFill>
        <p:spPr>
          <a:xfrm>
            <a:off x="4697440" y="1343891"/>
            <a:ext cx="3573723" cy="2507673"/>
          </a:xfrm>
          <a:prstGeom prst="rect">
            <a:avLst/>
          </a:prstGeom>
        </p:spPr>
      </p:pic>
      <p:sp>
        <p:nvSpPr>
          <p:cNvPr id="6" name="Прямоугольник 5"/>
          <p:cNvSpPr/>
          <p:nvPr/>
        </p:nvSpPr>
        <p:spPr>
          <a:xfrm>
            <a:off x="1745674" y="4101129"/>
            <a:ext cx="998680" cy="400110"/>
          </a:xfrm>
          <a:prstGeom prst="rect">
            <a:avLst/>
          </a:prstGeom>
        </p:spPr>
        <p:txBody>
          <a:bodyPr wrap="square">
            <a:spAutoFit/>
          </a:bodyPr>
          <a:lstStyle/>
          <a:p>
            <a:r>
              <a:rPr lang="ru-RU" sz="2000" dirty="0">
                <a:latin typeface="Times New Roman" panose="02020603050405020304" pitchFamily="18" charset="0"/>
                <a:ea typeface="Calibri" panose="020F0502020204030204" pitchFamily="34" charset="0"/>
              </a:rPr>
              <a:t>І</a:t>
            </a:r>
            <a:r>
              <a:rPr lang="kk-KZ" sz="2000" dirty="0">
                <a:latin typeface="Times New Roman" panose="02020603050405020304" pitchFamily="18" charset="0"/>
                <a:ea typeface="Calibri" panose="020F0502020204030204" pitchFamily="34" charset="0"/>
              </a:rPr>
              <a:t>сіну</a:t>
            </a:r>
            <a:endParaRPr lang="ru-RU" sz="2000" dirty="0"/>
          </a:p>
        </p:txBody>
      </p:sp>
      <p:sp>
        <p:nvSpPr>
          <p:cNvPr id="7" name="Прямоугольник 6"/>
          <p:cNvSpPr/>
          <p:nvPr/>
        </p:nvSpPr>
        <p:spPr>
          <a:xfrm>
            <a:off x="4282614" y="4101129"/>
            <a:ext cx="4194931" cy="400110"/>
          </a:xfrm>
          <a:prstGeom prst="rect">
            <a:avLst/>
          </a:prstGeom>
        </p:spPr>
        <p:txBody>
          <a:bodyPr wrap="none">
            <a:spAutoFit/>
          </a:bodyPr>
          <a:lstStyle/>
          <a:p>
            <a:r>
              <a:rPr lang="ru-RU" sz="2000" dirty="0" err="1">
                <a:latin typeface="Times New Roman" panose="02020603050405020304" pitchFamily="18" charset="0"/>
                <a:ea typeface="Calibri" panose="020F0502020204030204" pitchFamily="34" charset="0"/>
              </a:rPr>
              <a:t>Ісінген</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телімдегі</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жарықшақтар</a:t>
            </a:r>
            <a:r>
              <a:rPr lang="ru-RU" sz="2000" dirty="0">
                <a:latin typeface="Times New Roman" panose="02020603050405020304" pitchFamily="18" charset="0"/>
                <a:ea typeface="Calibri" panose="020F0502020204030204" pitchFamily="34" charset="0"/>
              </a:rPr>
              <a:t> </a:t>
            </a:r>
            <a:r>
              <a:rPr lang="kk-KZ" sz="2000" dirty="0">
                <a:latin typeface="Times New Roman" panose="02020603050405020304" pitchFamily="18" charset="0"/>
                <a:ea typeface="Calibri" panose="020F0502020204030204" pitchFamily="34" charset="0"/>
              </a:rPr>
              <a:t>торы</a:t>
            </a:r>
            <a:endParaRPr lang="ru-RU" sz="2000" dirty="0"/>
          </a:p>
        </p:txBody>
      </p:sp>
    </p:spTree>
    <p:extLst>
      <p:ext uri="{BB962C8B-B14F-4D97-AF65-F5344CB8AC3E}">
        <p14:creationId xmlns:p14="http://schemas.microsoft.com/office/powerpoint/2010/main" val="15010006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28650" y="803565"/>
            <a:ext cx="7886700" cy="609600"/>
          </a:xfrm>
        </p:spPr>
        <p:txBody>
          <a:bodyPr>
            <a:normAutofit/>
          </a:bodyPr>
          <a:lstStyle/>
          <a:p>
            <a:pPr marL="0" indent="0" algn="ctr">
              <a:buNone/>
            </a:pPr>
            <a:r>
              <a:rPr lang="kk-KZ" sz="2200" b="1" dirty="0">
                <a:latin typeface="Times New Roman" panose="02020603050405020304" pitchFamily="18" charset="0"/>
                <a:cs typeface="Times New Roman" panose="02020603050405020304" pitchFamily="18" charset="0"/>
              </a:rPr>
              <a:t>Полистирол көбік плиталары</a:t>
            </a:r>
            <a:endParaRPr lang="ru-RU" sz="2200" dirty="0">
              <a:latin typeface="Times New Roman" panose="02020603050405020304" pitchFamily="18" charset="0"/>
              <a:cs typeface="Times New Roman" panose="02020603050405020304" pitchFamily="18" charset="0"/>
            </a:endParaRPr>
          </a:p>
        </p:txBody>
      </p:sp>
      <p:pic>
        <p:nvPicPr>
          <p:cNvPr id="4" name="Рисунок 3" descr="Картинки по запросу пенополистирольные плиты в дорожном строительстве"/>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41837" y="1413164"/>
            <a:ext cx="6604636" cy="4585853"/>
          </a:xfrm>
          <a:prstGeom prst="rect">
            <a:avLst/>
          </a:prstGeom>
          <a:noFill/>
          <a:ln>
            <a:noFill/>
          </a:ln>
        </p:spPr>
      </p:pic>
    </p:spTree>
    <p:extLst>
      <p:ext uri="{BB962C8B-B14F-4D97-AF65-F5344CB8AC3E}">
        <p14:creationId xmlns:p14="http://schemas.microsoft.com/office/powerpoint/2010/main" val="3132197152"/>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26</TotalTime>
  <Words>337</Words>
  <Application>Microsoft Office PowerPoint</Application>
  <PresentationFormat>Экран (4:3)</PresentationFormat>
  <Paragraphs>30</Paragraphs>
  <Slides>7</Slides>
  <Notes>0</Notes>
  <HiddenSlides>0</HiddenSlides>
  <MMClips>0</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7</vt:i4>
      </vt:variant>
    </vt:vector>
  </HeadingPairs>
  <TitlesOfParts>
    <vt:vector size="14" baseType="lpstr">
      <vt:lpstr>Arial</vt:lpstr>
      <vt:lpstr>Calibri</vt:lpstr>
      <vt:lpstr>Calibri Light</vt:lpstr>
      <vt:lpstr>NewtonC</vt:lpstr>
      <vt:lpstr>Symbol</vt:lpstr>
      <vt:lpstr>Times New Roman</vt:lpstr>
      <vt:lpstr>Тема Office</vt:lpstr>
      <vt:lpstr>ТОПЫРАҚ ҮЙІНДІСІНІҢ СУ-ЖЫЛУ ТӘРТІБІН РЕТТЕУ ҮШІН ИНЖЕНЕРЛІК ҚҰРЫЛЫМДАР САЛУ</vt:lpstr>
      <vt:lpstr>Презентация PowerPoint</vt:lpstr>
      <vt:lpstr>ТОПЫРАҚ ҮЙІНДІСІ МЕН ЖОЛ ЖАМЫЛҒЫСЫНЫҢ СУ-ЖЫЛУ ТӘРТІБІН РЕТТЕУ ТӘСІЛДЕРІ ЖӘНЕ ҚҰРЫЛЫМДАР ТҮРЛЕРІ</vt:lpstr>
      <vt:lpstr>Презентация PowerPoint</vt:lpstr>
      <vt:lpstr>Презентация PowerPoint</vt:lpstr>
      <vt:lpstr>АЯЗДАН ҚОРҒАЙТЫН-ДРЕНАЖДАУ ҚАБАТЫН САЛУ</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ТОПЫРАҚ ҮЙІНДІСІНІҢ СУ-ЖЫЛУ ТӘРТІБІН РЕТТЕУ ҮШІН ИНЖЕНЕРЛІК ҚҰРЫЛЫМДАР САЛУ</dc:title>
  <dc:creator>Bakytbek</dc:creator>
  <cp:lastModifiedBy>Bakytbek</cp:lastModifiedBy>
  <cp:revision>5</cp:revision>
  <dcterms:created xsi:type="dcterms:W3CDTF">2020-09-02T11:10:13Z</dcterms:created>
  <dcterms:modified xsi:type="dcterms:W3CDTF">2020-09-09T15:52:27Z</dcterms:modified>
</cp:coreProperties>
</file>